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Kani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6BE2ABB-A8B2-484D-98A3-144AD16D7154}">
  <a:tblStyle styleId="{96BE2ABB-A8B2-484D-98A3-144AD16D71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Kanit-bold.fntdata"/><Relationship Id="rId10" Type="http://schemas.openxmlformats.org/officeDocument/2006/relationships/slide" Target="slides/slide4.xml"/><Relationship Id="rId21" Type="http://schemas.openxmlformats.org/officeDocument/2006/relationships/font" Target="fonts/Kanit-regular.fntdata"/><Relationship Id="rId13" Type="http://schemas.openxmlformats.org/officeDocument/2006/relationships/slide" Target="slides/slide7.xml"/><Relationship Id="rId24" Type="http://schemas.openxmlformats.org/officeDocument/2006/relationships/font" Target="fonts/Kanit-boldItalic.fntdata"/><Relationship Id="rId12" Type="http://schemas.openxmlformats.org/officeDocument/2006/relationships/slide" Target="slides/slide6.xml"/><Relationship Id="rId23" Type="http://schemas.openxmlformats.org/officeDocument/2006/relationships/font" Target="fonts/Kani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b1a7f31684a6e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b1a7f31684a6e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5b1a7f31684a6ef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5b1a7f31684a6ef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b1a7f31684a6ef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5b1a7f31684a6ef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a62cd5f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a62cd5f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a5e7d9f3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a5e7d9f3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d916c6d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d916c6d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d916c6fb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d916c6f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916c6fb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916c6fb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da58ee53a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da58ee53a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a5e7d9f3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a5e7d9f3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a5e7d9f3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a5e7d9f3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916c6df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d916c6df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a5e7d9f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a5e7d9f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DE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714000"/>
            <a:ext cx="9144000" cy="3715500"/>
          </a:xfrm>
          <a:prstGeom prst="rect">
            <a:avLst/>
          </a:prstGeom>
          <a:solidFill>
            <a:srgbClr val="0D6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8187900" y="4426200"/>
            <a:ext cx="956100" cy="717300"/>
          </a:xfrm>
          <a:prstGeom prst="rect">
            <a:avLst/>
          </a:prstGeom>
          <a:solidFill>
            <a:srgbClr val="A7C9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0" y="4429500"/>
            <a:ext cx="2021400" cy="714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019525" y="4426200"/>
            <a:ext cx="3187200" cy="717300"/>
          </a:xfrm>
          <a:prstGeom prst="rect">
            <a:avLst/>
          </a:prstGeom>
          <a:solidFill>
            <a:srgbClr val="78B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7206725" y="4429500"/>
            <a:ext cx="981000" cy="714000"/>
          </a:xfrm>
          <a:prstGeom prst="rect">
            <a:avLst/>
          </a:prstGeom>
          <a:solidFill>
            <a:srgbClr val="FFC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4602600" y="0"/>
            <a:ext cx="4541400" cy="7173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973325" y="1341476"/>
            <a:ext cx="6264000" cy="245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973325" y="1341475"/>
            <a:ext cx="6669900" cy="27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Self reliant vertical garden with controllable web application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4" y="152389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32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48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59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65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Substitution human works.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Better quality control.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ctrTitle"/>
          </p:nvPr>
        </p:nvSpPr>
        <p:spPr>
          <a:xfrm>
            <a:off x="973325" y="1341476"/>
            <a:ext cx="6264000" cy="24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973325" y="1341476"/>
            <a:ext cx="6264000" cy="24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sample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Kanit"/>
                <a:ea typeface="Kanit"/>
                <a:cs typeface="Kanit"/>
                <a:sym typeface="Kanit"/>
              </a:rPr>
              <a:t>Experiment Sample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Mushroom: - Short Life span</a:t>
            </a:r>
            <a:endParaRPr/>
          </a:p>
          <a:p>
            <a:pPr indent="-342900" lvl="0" marL="18288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Need Specific </a:t>
            </a:r>
            <a:r>
              <a:rPr lang="en"/>
              <a:t>Environment</a:t>
            </a:r>
            <a:r>
              <a:rPr lang="en"/>
              <a:t> to grow (28 c/ 80% humidity)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r>
              <a:rPr b="1" lang="en"/>
              <a:t> </a:t>
            </a:r>
            <a:r>
              <a:rPr b="1" lang="en">
                <a:latin typeface="Kanit"/>
                <a:ea typeface="Kanit"/>
                <a:cs typeface="Kanit"/>
                <a:sym typeface="Kanit"/>
              </a:rPr>
              <a:t>															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Kanit"/>
                <a:ea typeface="Kanit"/>
                <a:cs typeface="Kanit"/>
                <a:sym typeface="Kanit"/>
              </a:rPr>
              <a:t>   						</a:t>
            </a:r>
            <a:endParaRPr b="1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150" y="2212225"/>
            <a:ext cx="30480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Kanit"/>
                <a:ea typeface="Kanit"/>
                <a:cs typeface="Kanit"/>
                <a:sym typeface="Kanit"/>
              </a:rPr>
              <a:t>Experiment Sample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Information gather: Mushroom farm in </a:t>
            </a:r>
            <a:r>
              <a:rPr lang="en"/>
              <a:t>Pathumthani</a:t>
            </a:r>
            <a:endParaRPr/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Factors: Humidity, Temperature</a:t>
            </a:r>
            <a:endParaRPr/>
          </a:p>
          <a:p>
            <a:pPr indent="0" lvl="0" marL="5029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029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486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r>
              <a:rPr b="1" lang="en"/>
              <a:t> </a:t>
            </a:r>
            <a:r>
              <a:rPr b="1" lang="en">
                <a:latin typeface="Kanit"/>
                <a:ea typeface="Kanit"/>
                <a:cs typeface="Kanit"/>
                <a:sym typeface="Kanit"/>
              </a:rPr>
              <a:t>															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Kanit"/>
                <a:ea typeface="Kanit"/>
                <a:cs typeface="Kanit"/>
                <a:sym typeface="Kanit"/>
              </a:rPr>
              <a:t>   						</a:t>
            </a:r>
            <a:endParaRPr b="1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4021" l="0" r="0" t="0"/>
          <a:stretch/>
        </p:blipFill>
        <p:spPr>
          <a:xfrm>
            <a:off x="548525" y="1935075"/>
            <a:ext cx="2370775" cy="27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54085" l="13298" r="10580" t="11779"/>
          <a:stretch/>
        </p:blipFill>
        <p:spPr>
          <a:xfrm>
            <a:off x="3144725" y="2061050"/>
            <a:ext cx="3808975" cy="22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Kanit"/>
                <a:ea typeface="Kanit"/>
                <a:cs typeface="Kanit"/>
                <a:sym typeface="Kanit"/>
              </a:rPr>
              <a:t>Experiment Sample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Information gather: Mushroom farm in Pathumthani</a:t>
            </a:r>
            <a:endParaRPr/>
          </a:p>
          <a:p>
            <a:pPr indent="0" lvl="0" marL="5029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029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029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486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r>
              <a:rPr b="1" lang="en"/>
              <a:t> </a:t>
            </a:r>
            <a:r>
              <a:rPr b="1" lang="en">
                <a:latin typeface="Kanit"/>
                <a:ea typeface="Kanit"/>
                <a:cs typeface="Kanit"/>
                <a:sym typeface="Kanit"/>
              </a:rPr>
              <a:t>															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Kanit"/>
                <a:ea typeface="Kanit"/>
                <a:cs typeface="Kanit"/>
                <a:sym typeface="Kanit"/>
              </a:rPr>
              <a:t>   						</a:t>
            </a:r>
            <a:endParaRPr b="1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34250" l="5613" r="9207" t="10469"/>
          <a:stretch/>
        </p:blipFill>
        <p:spPr>
          <a:xfrm>
            <a:off x="499750" y="1883125"/>
            <a:ext cx="3348351" cy="28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11056" l="6890" r="0" t="9854"/>
          <a:stretch/>
        </p:blipFill>
        <p:spPr>
          <a:xfrm>
            <a:off x="5021700" y="1675901"/>
            <a:ext cx="2835450" cy="32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973325" y="1341476"/>
            <a:ext cx="6264000" cy="24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r>
              <a:rPr lang="en"/>
              <a:t> aspects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775" y="256025"/>
            <a:ext cx="5584075" cy="4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Kanit"/>
                <a:ea typeface="Kanit"/>
                <a:cs typeface="Kanit"/>
                <a:sym typeface="Kanit"/>
              </a:rPr>
              <a:t>Model</a:t>
            </a:r>
            <a:endParaRPr b="1"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latin typeface="Kanit"/>
                <a:ea typeface="Kanit"/>
                <a:cs typeface="Kanit"/>
                <a:sym typeface="Kanit"/>
              </a:rPr>
              <a:t>Control System</a:t>
            </a:r>
            <a:r>
              <a:rPr b="1" lang="en" sz="2400">
                <a:latin typeface="Kanit"/>
                <a:ea typeface="Kanit"/>
                <a:cs typeface="Kanit"/>
                <a:sym typeface="Kanit"/>
              </a:rPr>
              <a:t>:	</a:t>
            </a:r>
            <a:endParaRPr b="1">
              <a:latin typeface="Kanit"/>
              <a:ea typeface="Kanit"/>
              <a:cs typeface="Kanit"/>
              <a:sym typeface="Kanit"/>
            </a:endParaRPr>
          </a:p>
        </p:txBody>
      </p:sp>
      <p:graphicFrame>
        <p:nvGraphicFramePr>
          <p:cNvPr id="109" name="Google Shape;109;p21"/>
          <p:cNvGraphicFramePr/>
          <p:nvPr/>
        </p:nvGraphicFramePr>
        <p:xfrm>
          <a:off x="1224975" y="182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{96BE2ABB-A8B2-484D-98A3-144AD16D7154}</a:tableStyleId>
              </a:tblPr>
              <a:tblGrid>
                <a:gridCol w="1762475"/>
                <a:gridCol w="1762475"/>
                <a:gridCol w="1762475"/>
                <a:gridCol w="1762475"/>
              </a:tblGrid>
              <a:tr h="45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Temperature (</a:t>
                      </a:r>
                      <a:r>
                        <a:rPr b="1" lang="en" sz="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℃</a:t>
                      </a: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Humidity(%)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Ventilators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Pump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5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 than 28*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 than 80*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working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5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 than 28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than 80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working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5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than 28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 than 80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5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than 28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than 80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Working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working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ctrTitle"/>
          </p:nvPr>
        </p:nvSpPr>
        <p:spPr>
          <a:xfrm>
            <a:off x="973325" y="1341476"/>
            <a:ext cx="6264000" cy="24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</a:t>
            </a:r>
            <a:r>
              <a:rPr lang="en"/>
              <a:t> aspects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